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7" r:id="rId1"/>
  </p:sldMasterIdLst>
  <p:sldIdLst>
    <p:sldId id="256" r:id="rId2"/>
    <p:sldId id="258" r:id="rId3"/>
    <p:sldId id="270" r:id="rId4"/>
    <p:sldId id="271" r:id="rId5"/>
    <p:sldId id="260" r:id="rId6"/>
    <p:sldId id="261" r:id="rId7"/>
    <p:sldId id="262" r:id="rId8"/>
    <p:sldId id="272" r:id="rId9"/>
    <p:sldId id="263" r:id="rId10"/>
    <p:sldId id="264" r:id="rId11"/>
    <p:sldId id="265" r:id="rId12"/>
    <p:sldId id="266" r:id="rId13"/>
    <p:sldId id="267" r:id="rId14"/>
    <p:sldId id="268" r:id="rId15"/>
  </p:sldIdLst>
  <p:sldSz cx="12192000" cy="6858000"/>
  <p:notesSz cx="6858000" cy="9144000"/>
  <p:custShowLst>
    <p:custShow name="リンク移動用" id="0">
      <p:sldLst>
        <p:sld r:id="rId2"/>
      </p:sldLst>
    </p:custShow>
  </p:custShow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custShow id="0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2" autoAdjust="0"/>
    <p:restoredTop sz="94660"/>
  </p:normalViewPr>
  <p:slideViewPr>
    <p:cSldViewPr snapToGrid="0">
      <p:cViewPr varScale="1">
        <p:scale>
          <a:sx n="62" d="100"/>
          <a:sy n="62" d="100"/>
        </p:scale>
        <p:origin x="90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slide" Target="../slides/slide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5B8FC-2ADD-45E9-9F0C-F9B918B860C0}" type="datetimeFigureOut">
              <a:rPr kumimoji="1" lang="ja-JP" altLang="en-US" smtClean="0"/>
              <a:t>2013/6/30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045BBEF1-D889-43C1-823A-DCFB1A0B58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665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5B8FC-2ADD-45E9-9F0C-F9B918B860C0}" type="datetimeFigureOut">
              <a:rPr kumimoji="1" lang="ja-JP" altLang="en-US" smtClean="0"/>
              <a:t>2013/6/30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045BBEF1-D889-43C1-823A-DCFB1A0B58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4455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5B8FC-2ADD-45E9-9F0C-F9B918B860C0}" type="datetimeFigureOut">
              <a:rPr kumimoji="1" lang="ja-JP" altLang="en-US" smtClean="0"/>
              <a:t>2013/6/30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045BBEF1-D889-43C1-823A-DCFB1A0B58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6711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5B8FC-2ADD-45E9-9F0C-F9B918B860C0}" type="datetimeFigureOut">
              <a:rPr kumimoji="1" lang="ja-JP" altLang="en-US" smtClean="0"/>
              <a:t>2013/6/30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045BBEF1-D889-43C1-823A-DCFB1A0B58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02170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5B8FC-2ADD-45E9-9F0C-F9B918B860C0}" type="datetimeFigureOut">
              <a:rPr kumimoji="1" lang="ja-JP" altLang="en-US" smtClean="0"/>
              <a:t>2013/6/30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045BBEF1-D889-43C1-823A-DCFB1A0B58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60262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5B8FC-2ADD-45E9-9F0C-F9B918B860C0}" type="datetimeFigureOut">
              <a:rPr kumimoji="1" lang="ja-JP" altLang="en-US" smtClean="0"/>
              <a:t>2013/6/30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BEF1-D889-43C1-823A-DCFB1A0B58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2085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5B8FC-2ADD-45E9-9F0C-F9B918B860C0}" type="datetimeFigureOut">
              <a:rPr kumimoji="1" lang="ja-JP" altLang="en-US" smtClean="0"/>
              <a:t>2013/6/30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BEF1-D889-43C1-823A-DCFB1A0B58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2881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5B8FC-2ADD-45E9-9F0C-F9B918B860C0}" type="datetimeFigureOut">
              <a:rPr kumimoji="1" lang="ja-JP" altLang="en-US" smtClean="0"/>
              <a:t>2013/6/30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BEF1-D889-43C1-823A-DCFB1A0B58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3330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42E5B8FC-2ADD-45E9-9F0C-F9B918B860C0}" type="datetimeFigureOut">
              <a:rPr kumimoji="1" lang="ja-JP" altLang="en-US" smtClean="0"/>
              <a:t>2013/6/30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045BBEF1-D889-43C1-823A-DCFB1A0B58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6316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5B8FC-2ADD-45E9-9F0C-F9B918B860C0}" type="datetimeFigureOut">
              <a:rPr kumimoji="1" lang="ja-JP" altLang="en-US" smtClean="0"/>
              <a:t>2013/6/30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BEF1-D889-43C1-823A-DCFB1A0B58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フローチャート: 代替処理 11">
            <a:hlinkClick r:id="rId4" action="ppaction://hlinksldjump"/>
          </p:cNvPr>
          <p:cNvSpPr/>
          <p:nvPr userDrawn="1"/>
        </p:nvSpPr>
        <p:spPr>
          <a:xfrm>
            <a:off x="10513335" y="5977530"/>
            <a:ext cx="1446195" cy="648000"/>
          </a:xfrm>
          <a:prstGeom prst="flowChartAlternateProcess">
            <a:avLst/>
          </a:prstGeom>
          <a:solidFill>
            <a:srgbClr val="FF0000"/>
          </a:solidFill>
          <a:ln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ホーム</a:t>
            </a:r>
            <a:endParaRPr kumimoji="1" lang="ja-JP" altLang="en-US" sz="2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2439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5B8FC-2ADD-45E9-9F0C-F9B918B860C0}" type="datetimeFigureOut">
              <a:rPr kumimoji="1" lang="ja-JP" altLang="en-US" smtClean="0"/>
              <a:t>2013/6/30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045BBEF1-D889-43C1-823A-DCFB1A0B58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172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5B8FC-2ADD-45E9-9F0C-F9B918B860C0}" type="datetimeFigureOut">
              <a:rPr kumimoji="1" lang="ja-JP" altLang="en-US" smtClean="0"/>
              <a:t>2013/6/30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BEF1-D889-43C1-823A-DCFB1A0B58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6475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5B8FC-2ADD-45E9-9F0C-F9B918B860C0}" type="datetimeFigureOut">
              <a:rPr kumimoji="1" lang="ja-JP" altLang="en-US" smtClean="0"/>
              <a:t>2013/6/30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BEF1-D889-43C1-823A-DCFB1A0B58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7863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5B8FC-2ADD-45E9-9F0C-F9B918B860C0}" type="datetimeFigureOut">
              <a:rPr kumimoji="1" lang="ja-JP" altLang="en-US" smtClean="0"/>
              <a:t>2013/6/30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BEF1-D889-43C1-823A-DCFB1A0B58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8741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5B8FC-2ADD-45E9-9F0C-F9B918B860C0}" type="datetimeFigureOut">
              <a:rPr kumimoji="1" lang="ja-JP" altLang="en-US" smtClean="0"/>
              <a:t>2013/6/30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BEF1-D889-43C1-823A-DCFB1A0B58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0545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5B8FC-2ADD-45E9-9F0C-F9B918B860C0}" type="datetimeFigureOut">
              <a:rPr kumimoji="1" lang="ja-JP" altLang="en-US" smtClean="0"/>
              <a:t>2013/6/30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BEF1-D889-43C1-823A-DCFB1A0B58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4266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5B8FC-2ADD-45E9-9F0C-F9B918B860C0}" type="datetimeFigureOut">
              <a:rPr kumimoji="1" lang="ja-JP" altLang="en-US" smtClean="0"/>
              <a:t>2013/6/30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BEF1-D889-43C1-823A-DCFB1A0B58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481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E5B8FC-2ADD-45E9-9F0C-F9B918B860C0}" type="datetimeFigureOut">
              <a:rPr kumimoji="1" lang="ja-JP" altLang="en-US" smtClean="0"/>
              <a:t>2013/6/30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5BBEF1-D889-43C1-823A-DCFB1A0B58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76768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  <p:sldLayoutId id="2147483759" r:id="rId12"/>
    <p:sldLayoutId id="2147483760" r:id="rId13"/>
    <p:sldLayoutId id="2147483761" r:id="rId14"/>
    <p:sldLayoutId id="2147483762" r:id="rId15"/>
    <p:sldLayoutId id="2147483763" r:id="rId16"/>
    <p:sldLayoutId id="2147483764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5" Type="http://schemas.openxmlformats.org/officeDocument/2006/relationships/slide" Target="slide12.xml"/><Relationship Id="rId4" Type="http://schemas.openxmlformats.org/officeDocument/2006/relationships/slide" Target="slide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施設のご案内</a:t>
            </a:r>
            <a:endParaRPr kumimoji="1" lang="ja-JP" altLang="en-US" dirty="0"/>
          </a:p>
        </p:txBody>
      </p:sp>
      <p:sp>
        <p:nvSpPr>
          <p:cNvPr id="4" name="フローチャート: 代替処理 3">
            <a:hlinkClick r:id="rId2" action="ppaction://hlinksldjump"/>
          </p:cNvPr>
          <p:cNvSpPr/>
          <p:nvPr/>
        </p:nvSpPr>
        <p:spPr>
          <a:xfrm>
            <a:off x="1012799" y="2901249"/>
            <a:ext cx="4680000" cy="1080000"/>
          </a:xfrm>
          <a:prstGeom prst="flowChartAlternateProcess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宿泊</a:t>
            </a:r>
            <a:r>
              <a:rPr lang="ja-JP" altLang="en-US" sz="3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施設</a:t>
            </a:r>
            <a:endParaRPr kumimoji="1" lang="ja-JP" altLang="en-US" sz="3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フローチャート: 代替処理 4">
            <a:hlinkClick r:id="rId3" action="ppaction://hlinksldjump"/>
          </p:cNvPr>
          <p:cNvSpPr/>
          <p:nvPr/>
        </p:nvSpPr>
        <p:spPr>
          <a:xfrm>
            <a:off x="1012799" y="4738366"/>
            <a:ext cx="4680000" cy="1080000"/>
          </a:xfrm>
          <a:prstGeom prst="flowChartAlternateProcess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スポーツ施設</a:t>
            </a:r>
            <a:endParaRPr kumimoji="1" lang="ja-JP" altLang="en-US" sz="3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フローチャート: 代替処理 5">
            <a:hlinkClick r:id="rId4" action="ppaction://hlinksldjump"/>
          </p:cNvPr>
          <p:cNvSpPr/>
          <p:nvPr/>
        </p:nvSpPr>
        <p:spPr>
          <a:xfrm>
            <a:off x="6499202" y="2901249"/>
            <a:ext cx="4680000" cy="1080000"/>
          </a:xfrm>
          <a:prstGeom prst="flowChartAlternateProcess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研修施設</a:t>
            </a:r>
            <a:endParaRPr kumimoji="1" lang="ja-JP" altLang="en-US" sz="3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フローチャート: 代替処理 6">
            <a:hlinkClick r:id="rId5" action="ppaction://hlinksldjump"/>
          </p:cNvPr>
          <p:cNvSpPr/>
          <p:nvPr/>
        </p:nvSpPr>
        <p:spPr>
          <a:xfrm>
            <a:off x="6499202" y="4749410"/>
            <a:ext cx="4680000" cy="1080000"/>
          </a:xfrm>
          <a:prstGeom prst="flowChartAlternateProcess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予約方法と料金</a:t>
            </a:r>
            <a:endParaRPr kumimoji="1" lang="ja-JP" altLang="en-US" sz="3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056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視聴覚室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１００インチの大型プロジェクターを完備</a:t>
            </a:r>
            <a:endParaRPr kumimoji="1" lang="en-US" altLang="ja-JP" dirty="0" smtClean="0"/>
          </a:p>
          <a:p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フローチャート: 代替処理 3">
            <a:hlinkClick r:id="rId2" action="ppaction://hlinksldjump"/>
          </p:cNvPr>
          <p:cNvSpPr/>
          <p:nvPr/>
        </p:nvSpPr>
        <p:spPr>
          <a:xfrm>
            <a:off x="10512330" y="5096600"/>
            <a:ext cx="1447200" cy="648000"/>
          </a:xfrm>
          <a:prstGeom prst="flowChartAlternateProcess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戻る</a:t>
            </a:r>
            <a:endParaRPr kumimoji="1" lang="ja-JP" altLang="en-US" sz="2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55085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食堂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おいしい料理を提供します（有料）</a:t>
            </a:r>
            <a:endParaRPr kumimoji="1" lang="ja-JP" altLang="en-US" dirty="0"/>
          </a:p>
        </p:txBody>
      </p:sp>
      <p:sp>
        <p:nvSpPr>
          <p:cNvPr id="4" name="フローチャート: 代替処理 3">
            <a:hlinkClick r:id="rId2" action="ppaction://hlinksldjump"/>
          </p:cNvPr>
          <p:cNvSpPr/>
          <p:nvPr/>
        </p:nvSpPr>
        <p:spPr>
          <a:xfrm>
            <a:off x="10512330" y="5096600"/>
            <a:ext cx="1447200" cy="648000"/>
          </a:xfrm>
          <a:prstGeom prst="flowChartAlternateProcess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戻る</a:t>
            </a:r>
            <a:endParaRPr kumimoji="1" lang="ja-JP" altLang="en-US" sz="2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4021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予約方法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予約</a:t>
            </a:r>
            <a:r>
              <a:rPr lang="ja-JP" altLang="en-US" dirty="0" smtClean="0"/>
              <a:t>はインターネット、電話でお申込み頂けます。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　　　</a:t>
            </a:r>
            <a:r>
              <a:rPr kumimoji="1" lang="en-US" altLang="ja-JP" dirty="0" smtClean="0"/>
              <a:t>Web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htt</a:t>
            </a:r>
            <a:r>
              <a:rPr lang="en-US" altLang="ja-JP" dirty="0" smtClean="0"/>
              <a:t>p://www.xxxxxx.co.jp/</a:t>
            </a:r>
          </a:p>
          <a:p>
            <a:pPr marL="0" indent="0">
              <a:buNone/>
            </a:pPr>
            <a:r>
              <a:rPr kumimoji="1" lang="ja-JP" altLang="en-US" dirty="0"/>
              <a:t>　</a:t>
            </a:r>
            <a:r>
              <a:rPr kumimoji="1" lang="ja-JP" altLang="en-US" dirty="0" smtClean="0"/>
              <a:t>　　　電話　</a:t>
            </a:r>
            <a:r>
              <a:rPr kumimoji="1" lang="en-US" altLang="ja-JP" dirty="0" smtClean="0"/>
              <a:t>03-1234-5678</a:t>
            </a:r>
            <a:endParaRPr kumimoji="1" lang="ja-JP" altLang="en-US" dirty="0"/>
          </a:p>
        </p:txBody>
      </p:sp>
      <p:sp>
        <p:nvSpPr>
          <p:cNvPr id="5" name="フローチャート: 代替処理 4">
            <a:hlinkClick r:id="rId2" action="ppaction://hlinksldjump"/>
          </p:cNvPr>
          <p:cNvSpPr/>
          <p:nvPr/>
        </p:nvSpPr>
        <p:spPr>
          <a:xfrm>
            <a:off x="976536" y="4476668"/>
            <a:ext cx="4320000" cy="648000"/>
          </a:xfrm>
          <a:prstGeom prst="flowChartAlternateProcess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料金一覧（学生用）</a:t>
            </a:r>
            <a:endParaRPr kumimoji="1" lang="ja-JP" altLang="en-US" sz="2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フローチャート: 代替処理 5">
            <a:hlinkClick r:id="rId3" action="ppaction://hlinksldjump"/>
          </p:cNvPr>
          <p:cNvSpPr/>
          <p:nvPr/>
        </p:nvSpPr>
        <p:spPr>
          <a:xfrm>
            <a:off x="976536" y="5627375"/>
            <a:ext cx="4320000" cy="648000"/>
          </a:xfrm>
          <a:prstGeom prst="flowChartAlternateProcess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料金一覧（法人用）</a:t>
            </a:r>
            <a:endParaRPr kumimoji="1" lang="ja-JP" altLang="en-US" sz="2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21356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料金一覧（学生用）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各施設の利用料は以下の通りです。</a:t>
            </a:r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　○○○・・・・・・・・</a:t>
            </a:r>
            <a:r>
              <a:rPr lang="en-US" altLang="ja-JP" dirty="0" smtClean="0"/>
              <a:t>0000</a:t>
            </a:r>
            <a:r>
              <a:rPr lang="ja-JP" altLang="en-US" dirty="0" smtClean="0"/>
              <a:t>円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/>
              <a:t>　　○○○・・・・・・・・</a:t>
            </a:r>
            <a:r>
              <a:rPr lang="en-US" altLang="ja-JP" dirty="0"/>
              <a:t>0000</a:t>
            </a:r>
            <a:r>
              <a:rPr lang="ja-JP" altLang="en-US" dirty="0"/>
              <a:t>円</a:t>
            </a:r>
          </a:p>
          <a:p>
            <a:pPr marL="0" indent="0">
              <a:buNone/>
            </a:pPr>
            <a:r>
              <a:rPr lang="ja-JP" altLang="en-US" dirty="0"/>
              <a:t>　　○○○・・・・・・・・</a:t>
            </a:r>
            <a:r>
              <a:rPr lang="en-US" altLang="ja-JP" dirty="0"/>
              <a:t>0000</a:t>
            </a:r>
            <a:r>
              <a:rPr lang="ja-JP" altLang="en-US" dirty="0" smtClean="0"/>
              <a:t>円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/>
              <a:t>　　○○○・・・・・・・・</a:t>
            </a:r>
            <a:r>
              <a:rPr lang="en-US" altLang="ja-JP" dirty="0"/>
              <a:t>0000</a:t>
            </a:r>
            <a:r>
              <a:rPr lang="ja-JP" altLang="en-US" dirty="0" smtClean="0"/>
              <a:t>円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/>
              <a:t>　　○○○・・・・・・・・</a:t>
            </a:r>
            <a:r>
              <a:rPr lang="en-US" altLang="ja-JP" dirty="0"/>
              <a:t>0000</a:t>
            </a:r>
            <a:r>
              <a:rPr lang="ja-JP" altLang="en-US" dirty="0"/>
              <a:t>円</a:t>
            </a:r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4" name="フローチャート: 代替処理 3">
            <a:hlinkClick r:id="rId2" action="ppaction://hlinksldjump"/>
          </p:cNvPr>
          <p:cNvSpPr/>
          <p:nvPr/>
        </p:nvSpPr>
        <p:spPr>
          <a:xfrm>
            <a:off x="10512330" y="5096600"/>
            <a:ext cx="1447200" cy="648000"/>
          </a:xfrm>
          <a:prstGeom prst="flowChartAlternateProcess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戻る</a:t>
            </a:r>
            <a:endParaRPr kumimoji="1" lang="ja-JP" altLang="en-US" sz="2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58649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料金一覧（法人用）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各施設の利用料は以下の通りです。</a:t>
            </a:r>
          </a:p>
          <a:p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○○○・・・・・・・・</a:t>
            </a:r>
            <a:r>
              <a:rPr lang="en-US" altLang="ja-JP" dirty="0"/>
              <a:t>0000</a:t>
            </a:r>
            <a:r>
              <a:rPr lang="ja-JP" altLang="en-US" dirty="0"/>
              <a:t>円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○○○・・・・・・・・</a:t>
            </a:r>
            <a:r>
              <a:rPr lang="en-US" altLang="ja-JP" dirty="0"/>
              <a:t>0000</a:t>
            </a:r>
            <a:r>
              <a:rPr lang="ja-JP" altLang="en-US" dirty="0"/>
              <a:t>円</a:t>
            </a:r>
          </a:p>
          <a:p>
            <a:pPr marL="0" indent="0">
              <a:buNone/>
            </a:pPr>
            <a:r>
              <a:rPr lang="ja-JP" altLang="en-US" dirty="0"/>
              <a:t>　　○○○・・・・・・・・</a:t>
            </a:r>
            <a:r>
              <a:rPr lang="en-US" altLang="ja-JP" dirty="0"/>
              <a:t>0000</a:t>
            </a:r>
            <a:r>
              <a:rPr lang="ja-JP" altLang="en-US" dirty="0"/>
              <a:t>円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○○○・・・・・・・・</a:t>
            </a:r>
            <a:r>
              <a:rPr lang="en-US" altLang="ja-JP" dirty="0"/>
              <a:t>0000</a:t>
            </a:r>
            <a:r>
              <a:rPr lang="ja-JP" altLang="en-US" dirty="0"/>
              <a:t>円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○○○・・・・・・・・</a:t>
            </a:r>
            <a:r>
              <a:rPr lang="en-US" altLang="ja-JP" dirty="0"/>
              <a:t>0000</a:t>
            </a:r>
            <a:r>
              <a:rPr lang="ja-JP" altLang="en-US" dirty="0"/>
              <a:t>円</a:t>
            </a:r>
          </a:p>
          <a:p>
            <a:pPr marL="0" indent="0">
              <a:buNone/>
            </a:pPr>
            <a:endParaRPr lang="ja-JP" altLang="en-US" dirty="0"/>
          </a:p>
        </p:txBody>
      </p:sp>
      <p:sp>
        <p:nvSpPr>
          <p:cNvPr id="4" name="フローチャート: 代替処理 3">
            <a:hlinkClick r:id="rId2" action="ppaction://hlinksldjump"/>
          </p:cNvPr>
          <p:cNvSpPr/>
          <p:nvPr/>
        </p:nvSpPr>
        <p:spPr>
          <a:xfrm>
            <a:off x="10512330" y="5096600"/>
            <a:ext cx="1447200" cy="648000"/>
          </a:xfrm>
          <a:prstGeom prst="flowChartAlternateProcess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戻る</a:t>
            </a:r>
            <a:endParaRPr kumimoji="1" lang="ja-JP" altLang="en-US" sz="2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87500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宿泊施設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全１４室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各部屋</a:t>
            </a:r>
            <a:r>
              <a:rPr lang="ja-JP" altLang="en-US" dirty="0" smtClean="0"/>
              <a:t>にユニットバス、エアコン完備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/>
              <a:t>最大７０名まで宿泊可能</a:t>
            </a:r>
            <a:endParaRPr kumimoji="1" lang="en-US" altLang="ja-JP" dirty="0" smtClean="0"/>
          </a:p>
          <a:p>
            <a:pPr marL="0" indent="0" algn="r">
              <a:buNone/>
            </a:pPr>
            <a:endParaRPr kumimoji="1"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pPr marL="0" indent="0">
              <a:buNone/>
            </a:pPr>
            <a:endParaRPr kumimoji="1"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</p:txBody>
      </p:sp>
      <p:sp>
        <p:nvSpPr>
          <p:cNvPr id="4" name="フローチャート: 代替処理 3">
            <a:hlinkClick r:id="rId2" action="ppaction://hlinksldjump"/>
          </p:cNvPr>
          <p:cNvSpPr/>
          <p:nvPr/>
        </p:nvSpPr>
        <p:spPr>
          <a:xfrm>
            <a:off x="976536" y="4383680"/>
            <a:ext cx="4320000" cy="648000"/>
          </a:xfrm>
          <a:prstGeom prst="flowChartAlternateProcess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部屋数と定員の詳細</a:t>
            </a:r>
            <a:endParaRPr kumimoji="1" lang="ja-JP" altLang="en-US" sz="2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フローチャート: 代替処理 4">
            <a:hlinkClick r:id="rId3" action="ppaction://hlinksldjump"/>
          </p:cNvPr>
          <p:cNvSpPr/>
          <p:nvPr/>
        </p:nvSpPr>
        <p:spPr>
          <a:xfrm>
            <a:off x="976536" y="5534387"/>
            <a:ext cx="4320000" cy="648000"/>
          </a:xfrm>
          <a:prstGeom prst="flowChartAlternateProcess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食堂</a:t>
            </a:r>
            <a:r>
              <a:rPr kumimoji="1" lang="ja-JP" altLang="en-US" sz="2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の詳細</a:t>
            </a:r>
            <a:endParaRPr kumimoji="1" lang="ja-JP" altLang="en-US" sz="2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83759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部屋数と定員（補足資料）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80321" y="2336873"/>
            <a:ext cx="11005401" cy="421891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b="1" dirty="0" smtClean="0"/>
              <a:t>洋室</a:t>
            </a:r>
            <a:endParaRPr kumimoji="1" lang="en-US" altLang="ja-JP" b="1" dirty="0" smtClean="0"/>
          </a:p>
          <a:p>
            <a:pPr lvl="1"/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定員２名</a:t>
            </a:r>
            <a:r>
              <a:rPr kumimoji="1" lang="en-US" altLang="ja-JP" dirty="0" smtClean="0"/>
              <a:t>×</a:t>
            </a:r>
            <a:r>
              <a:rPr kumimoji="1" lang="ja-JP" altLang="en-US" dirty="0" smtClean="0"/>
              <a:t>４室　（計８名）　　　</a:t>
            </a:r>
            <a:r>
              <a:rPr kumimoji="1" lang="en-US" altLang="ja-JP" dirty="0" smtClean="0"/>
              <a:t>※</a:t>
            </a:r>
            <a:r>
              <a:rPr kumimoji="1" lang="ja-JP" altLang="en-US" dirty="0" smtClean="0"/>
              <a:t>バス・トイレ</a:t>
            </a:r>
            <a:r>
              <a:rPr kumimoji="1" lang="en-US" altLang="ja-JP" dirty="0" smtClean="0"/>
              <a:t>×</a:t>
            </a:r>
            <a:r>
              <a:rPr kumimoji="1" lang="ja-JP" altLang="en-US" dirty="0" smtClean="0"/>
              <a:t>１、洗面台</a:t>
            </a:r>
            <a:r>
              <a:rPr kumimoji="1" lang="en-US" altLang="ja-JP" dirty="0" smtClean="0"/>
              <a:t>×</a:t>
            </a:r>
            <a:r>
              <a:rPr kumimoji="1" lang="ja-JP" altLang="en-US" dirty="0" smtClean="0"/>
              <a:t>１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b="1" dirty="0" smtClean="0"/>
              <a:t>和室</a:t>
            </a:r>
            <a:endParaRPr lang="en-US" altLang="ja-JP" b="1" dirty="0" smtClean="0"/>
          </a:p>
          <a:p>
            <a:pPr lvl="1"/>
            <a:endParaRPr lang="en-US" altLang="ja-JP" dirty="0" smtClean="0"/>
          </a:p>
          <a:p>
            <a:pPr lvl="1"/>
            <a:r>
              <a:rPr lang="ja-JP" altLang="en-US" dirty="0" smtClean="0"/>
              <a:t>定員４名</a:t>
            </a:r>
            <a:r>
              <a:rPr lang="en-US" altLang="ja-JP" dirty="0" smtClean="0"/>
              <a:t>×</a:t>
            </a:r>
            <a:r>
              <a:rPr lang="ja-JP" altLang="en-US" dirty="0" smtClean="0"/>
              <a:t>３室　（計１２名）</a:t>
            </a:r>
            <a:r>
              <a:rPr lang="ja-JP" altLang="en-US" dirty="0"/>
              <a:t>　　</a:t>
            </a:r>
            <a:r>
              <a:rPr lang="en-US" altLang="ja-JP" dirty="0"/>
              <a:t>※</a:t>
            </a:r>
            <a:r>
              <a:rPr lang="ja-JP" altLang="en-US" dirty="0"/>
              <a:t>バス・トイレ</a:t>
            </a:r>
            <a:r>
              <a:rPr lang="en-US" altLang="ja-JP" dirty="0"/>
              <a:t>×</a:t>
            </a:r>
            <a:r>
              <a:rPr lang="ja-JP" altLang="en-US" dirty="0"/>
              <a:t>１、洗面台</a:t>
            </a:r>
            <a:r>
              <a:rPr lang="en-US" altLang="ja-JP" dirty="0" smtClean="0"/>
              <a:t>×</a:t>
            </a:r>
            <a:r>
              <a:rPr lang="ja-JP" altLang="en-US" dirty="0" smtClean="0"/>
              <a:t>２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定員６名</a:t>
            </a:r>
            <a:r>
              <a:rPr lang="en-US" altLang="ja-JP" dirty="0" smtClean="0"/>
              <a:t>×</a:t>
            </a:r>
            <a:r>
              <a:rPr lang="ja-JP" altLang="en-US" dirty="0" smtClean="0"/>
              <a:t>３室　（計１８名）</a:t>
            </a:r>
            <a:r>
              <a:rPr lang="ja-JP" altLang="en-US" dirty="0"/>
              <a:t>　　</a:t>
            </a:r>
            <a:r>
              <a:rPr lang="en-US" altLang="ja-JP" dirty="0"/>
              <a:t>※</a:t>
            </a:r>
            <a:r>
              <a:rPr lang="ja-JP" altLang="en-US" dirty="0"/>
              <a:t>バス・トイレ</a:t>
            </a:r>
            <a:r>
              <a:rPr lang="en-US" altLang="ja-JP" dirty="0"/>
              <a:t>×</a:t>
            </a:r>
            <a:r>
              <a:rPr lang="ja-JP" altLang="en-US" dirty="0"/>
              <a:t>１、洗面台</a:t>
            </a:r>
            <a:r>
              <a:rPr lang="en-US" altLang="ja-JP" dirty="0" smtClean="0"/>
              <a:t>×</a:t>
            </a:r>
            <a:r>
              <a:rPr lang="ja-JP" altLang="en-US" dirty="0" smtClean="0"/>
              <a:t>２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定員８名</a:t>
            </a:r>
            <a:r>
              <a:rPr lang="en-US" altLang="ja-JP" dirty="0" smtClean="0"/>
              <a:t>×</a:t>
            </a:r>
            <a:r>
              <a:rPr lang="ja-JP" altLang="en-US" dirty="0" smtClean="0"/>
              <a:t>４室　（計３２名）</a:t>
            </a:r>
            <a:r>
              <a:rPr lang="ja-JP" altLang="en-US" dirty="0"/>
              <a:t>　　</a:t>
            </a:r>
            <a:r>
              <a:rPr lang="en-US" altLang="ja-JP" dirty="0"/>
              <a:t>※</a:t>
            </a:r>
            <a:r>
              <a:rPr lang="ja-JP" altLang="en-US" dirty="0"/>
              <a:t>バス・トイレ</a:t>
            </a:r>
            <a:r>
              <a:rPr lang="en-US" altLang="ja-JP" dirty="0"/>
              <a:t>×</a:t>
            </a:r>
            <a:r>
              <a:rPr lang="ja-JP" altLang="en-US" dirty="0"/>
              <a:t>１、洗面台</a:t>
            </a:r>
            <a:r>
              <a:rPr lang="en-US" altLang="ja-JP" dirty="0" smtClean="0"/>
              <a:t>×</a:t>
            </a:r>
            <a:r>
              <a:rPr lang="ja-JP" altLang="en-US" dirty="0" smtClean="0"/>
              <a:t>３</a:t>
            </a:r>
            <a:endParaRPr lang="en-US" altLang="ja-JP" dirty="0" smtClean="0"/>
          </a:p>
        </p:txBody>
      </p:sp>
      <p:sp>
        <p:nvSpPr>
          <p:cNvPr id="4" name="フローチャート: 代替処理 3">
            <a:hlinkClick r:id="rId2" action="ppaction://hlinksldjump"/>
          </p:cNvPr>
          <p:cNvSpPr/>
          <p:nvPr/>
        </p:nvSpPr>
        <p:spPr>
          <a:xfrm>
            <a:off x="10512330" y="5096600"/>
            <a:ext cx="1447200" cy="648000"/>
          </a:xfrm>
          <a:prstGeom prst="flowChartAlternateProcess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戻る</a:t>
            </a:r>
            <a:endParaRPr kumimoji="1" lang="ja-JP" altLang="en-US" sz="2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543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スポーツ</a:t>
            </a:r>
            <a:r>
              <a:rPr lang="ja-JP" altLang="en-US" dirty="0"/>
              <a:t>施設</a:t>
            </a:r>
            <a:r>
              <a:rPr lang="ja-JP" altLang="en-US" dirty="0" smtClean="0"/>
              <a:t>の</a:t>
            </a:r>
            <a:r>
              <a:rPr lang="ja-JP" altLang="en-US" dirty="0"/>
              <a:t>紹介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フローチャート: 代替処理 3">
            <a:hlinkClick r:id="rId2" action="ppaction://hlinksldjump"/>
          </p:cNvPr>
          <p:cNvSpPr/>
          <p:nvPr/>
        </p:nvSpPr>
        <p:spPr>
          <a:xfrm>
            <a:off x="3396000" y="2602327"/>
            <a:ext cx="5400000" cy="792000"/>
          </a:xfrm>
          <a:prstGeom prst="flowChartAlternateProcess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総合体育館</a:t>
            </a:r>
            <a:endParaRPr kumimoji="1" lang="ja-JP" altLang="en-US" sz="3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フローチャート: 代替処理 4">
            <a:hlinkClick r:id="rId3" action="ppaction://hlinksldjump"/>
          </p:cNvPr>
          <p:cNvSpPr/>
          <p:nvPr/>
        </p:nvSpPr>
        <p:spPr>
          <a:xfrm>
            <a:off x="3396000" y="4002048"/>
            <a:ext cx="5400000" cy="792000"/>
          </a:xfrm>
          <a:prstGeom prst="flowChartAlternateProcess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グラウンド</a:t>
            </a:r>
            <a:endParaRPr kumimoji="1" lang="ja-JP" altLang="en-US" sz="3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フローチャート: 代替処理 5">
            <a:hlinkClick r:id="rId4" action="ppaction://hlinksldjump"/>
          </p:cNvPr>
          <p:cNvSpPr/>
          <p:nvPr/>
        </p:nvSpPr>
        <p:spPr>
          <a:xfrm>
            <a:off x="3396000" y="5401769"/>
            <a:ext cx="5400000" cy="792000"/>
          </a:xfrm>
          <a:prstGeom prst="flowChartAlternateProcess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テニスコート</a:t>
            </a:r>
            <a:endParaRPr kumimoji="1" lang="ja-JP" altLang="en-US" sz="3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10693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総合体育館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広さ：３５</a:t>
            </a:r>
            <a:r>
              <a:rPr lang="ja-JP" altLang="en-US" dirty="0"/>
              <a:t>ｍ</a:t>
            </a:r>
            <a:r>
              <a:rPr kumimoji="1" lang="en-US" altLang="ja-JP" dirty="0" smtClean="0"/>
              <a:t>×</a:t>
            </a:r>
            <a:r>
              <a:rPr kumimoji="1" lang="ja-JP" altLang="en-US" dirty="0" smtClean="0"/>
              <a:t>４０ｍ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バスケットボール、バレーボール　各２面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バドミントン　８面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各種ボール、ネット、備品のレンタル無料</a:t>
            </a:r>
            <a:endParaRPr kumimoji="1" lang="en-US" altLang="ja-JP" dirty="0" smtClean="0"/>
          </a:p>
          <a:p>
            <a:endParaRPr lang="en-US" altLang="ja-JP" dirty="0"/>
          </a:p>
          <a:p>
            <a:pPr marL="0" indent="0">
              <a:buNone/>
            </a:pPr>
            <a:r>
              <a:rPr lang="ja-JP" altLang="en-US" dirty="0" smtClean="0"/>
              <a:t>・シャワー室、</a:t>
            </a:r>
            <a:r>
              <a:rPr kumimoji="1" lang="ja-JP" altLang="en-US" dirty="0" smtClean="0"/>
              <a:t>自動販売機、冷水器あり</a:t>
            </a:r>
            <a:endParaRPr kumimoji="1" lang="en-US" altLang="ja-JP" dirty="0" smtClean="0"/>
          </a:p>
          <a:p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フローチャート: 代替処理 3">
            <a:hlinkClick r:id="rId2" action="ppaction://hlinksldjump"/>
          </p:cNvPr>
          <p:cNvSpPr/>
          <p:nvPr/>
        </p:nvSpPr>
        <p:spPr>
          <a:xfrm>
            <a:off x="10512330" y="5096600"/>
            <a:ext cx="1447200" cy="648000"/>
          </a:xfrm>
          <a:prstGeom prst="flowChartAlternateProcess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戻る</a:t>
            </a:r>
            <a:endParaRPr kumimoji="1" lang="ja-JP" altLang="en-US" sz="2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1619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グラウンド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広さ：１０２ｍ</a:t>
            </a:r>
            <a:r>
              <a:rPr kumimoji="1" lang="en-US" altLang="ja-JP" dirty="0" smtClean="0"/>
              <a:t>×</a:t>
            </a:r>
            <a:r>
              <a:rPr kumimoji="1" lang="ja-JP" altLang="en-US" dirty="0" smtClean="0"/>
              <a:t>７５ｍ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/>
              <a:t>サッカーゴール、各種ネットなどの施設利用は無料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/>
              <a:t>更衣室、シャワー室あり</a:t>
            </a:r>
            <a:endParaRPr kumimoji="1" lang="ja-JP" altLang="en-US" dirty="0"/>
          </a:p>
        </p:txBody>
      </p:sp>
      <p:sp>
        <p:nvSpPr>
          <p:cNvPr id="4" name="フローチャート: 代替処理 3">
            <a:hlinkClick r:id="rId2" action="ppaction://hlinksldjump"/>
          </p:cNvPr>
          <p:cNvSpPr/>
          <p:nvPr/>
        </p:nvSpPr>
        <p:spPr>
          <a:xfrm>
            <a:off x="10512330" y="5096600"/>
            <a:ext cx="1447200" cy="648000"/>
          </a:xfrm>
          <a:prstGeom prst="flowChartAlternateProcess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戻る</a:t>
            </a:r>
            <a:endParaRPr kumimoji="1" lang="ja-JP" altLang="en-US" sz="2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17309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テニスコート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全１０面のコートを使用可能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人工芝コート</a:t>
            </a:r>
            <a:r>
              <a:rPr kumimoji="1" lang="en-US" altLang="ja-JP" dirty="0" smtClean="0"/>
              <a:t>×</a:t>
            </a:r>
            <a:r>
              <a:rPr kumimoji="1" lang="ja-JP" altLang="en-US" dirty="0" smtClean="0"/>
              <a:t>６面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クレイコート</a:t>
            </a:r>
            <a:r>
              <a:rPr kumimoji="1" lang="en-US" altLang="ja-JP" dirty="0" smtClean="0"/>
              <a:t>×</a:t>
            </a:r>
            <a:r>
              <a:rPr kumimoji="1" lang="ja-JP" altLang="en-US" dirty="0" smtClean="0"/>
              <a:t>４面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ネット、ボールなどのレンタル無料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dirty="0" smtClean="0"/>
              <a:t>ラケット、シューズは各自でご用意ください。</a:t>
            </a:r>
            <a:endParaRPr kumimoji="1" lang="en-US" altLang="ja-JP" dirty="0" smtClean="0"/>
          </a:p>
          <a:p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フローチャート: 代替処理 3">
            <a:hlinkClick r:id="rId2" action="ppaction://hlinksldjump"/>
          </p:cNvPr>
          <p:cNvSpPr/>
          <p:nvPr/>
        </p:nvSpPr>
        <p:spPr>
          <a:xfrm>
            <a:off x="10512330" y="5096600"/>
            <a:ext cx="1447200" cy="648000"/>
          </a:xfrm>
          <a:prstGeom prst="flowChartAlternateProcess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戻る</a:t>
            </a:r>
            <a:endParaRPr kumimoji="1" lang="ja-JP" altLang="en-US" sz="2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47287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研修施設の紹介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ローチャート: 代替処理 3">
            <a:hlinkClick r:id="rId2" action="ppaction://hlinksldjump"/>
          </p:cNvPr>
          <p:cNvSpPr/>
          <p:nvPr/>
        </p:nvSpPr>
        <p:spPr>
          <a:xfrm>
            <a:off x="3036000" y="2749433"/>
            <a:ext cx="6120000" cy="792000"/>
          </a:xfrm>
          <a:prstGeom prst="flowChartAlternateProcess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多目的スペース（会議室）</a:t>
            </a:r>
            <a:endParaRPr kumimoji="1" lang="ja-JP" altLang="en-US" sz="3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フローチャート: 代替処理 4">
            <a:hlinkClick r:id="rId3" action="ppaction://hlinksldjump"/>
          </p:cNvPr>
          <p:cNvSpPr/>
          <p:nvPr/>
        </p:nvSpPr>
        <p:spPr>
          <a:xfrm>
            <a:off x="3036000" y="4342811"/>
            <a:ext cx="6120000" cy="792000"/>
          </a:xfrm>
          <a:prstGeom prst="flowChartAlternateProcess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視聴覚室</a:t>
            </a:r>
            <a:endParaRPr kumimoji="1" lang="ja-JP" altLang="en-US" sz="3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951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多目的スペース（会議室）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約５０畳の多目的スペース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/>
              <a:t>テーブル、イス、パーテーションなどの備品有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会計スペースやキッチンカウンターの設置も可能なため、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ホール係の研修にも利用できます</a:t>
            </a:r>
            <a:endParaRPr kumimoji="1" lang="ja-JP" altLang="en-US" dirty="0"/>
          </a:p>
        </p:txBody>
      </p:sp>
      <p:sp>
        <p:nvSpPr>
          <p:cNvPr id="4" name="フローチャート: 代替処理 3">
            <a:hlinkClick r:id="rId2" action="ppaction://hlinksldjump"/>
          </p:cNvPr>
          <p:cNvSpPr/>
          <p:nvPr/>
        </p:nvSpPr>
        <p:spPr>
          <a:xfrm>
            <a:off x="10512330" y="5096600"/>
            <a:ext cx="1447200" cy="648000"/>
          </a:xfrm>
          <a:prstGeom prst="flowChartAlternateProcess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戻る</a:t>
            </a:r>
            <a:endParaRPr kumimoji="1" lang="ja-JP" altLang="en-US" sz="2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2571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ベルリン">
  <a:themeElements>
    <a:clrScheme name="ユーザー定義 1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EE7B08"/>
      </a:folHlink>
    </a:clrScheme>
    <a:fontScheme name="ベルリン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ベルリ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TC104033917[[fn=ベルリン]]</Template>
  <TotalTime>128</TotalTime>
  <Words>231</Words>
  <Application>Microsoft Office PowerPoint</Application>
  <PresentationFormat>ワイド画面</PresentationFormat>
  <Paragraphs>98</Paragraphs>
  <Slides>14</Slides>
  <Notes>0</Notes>
  <HiddenSlides>13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  <vt:variant>
        <vt:lpstr>目的別スライド ショー</vt:lpstr>
      </vt:variant>
      <vt:variant>
        <vt:i4>1</vt:i4>
      </vt:variant>
    </vt:vector>
  </HeadingPairs>
  <TitlesOfParts>
    <vt:vector size="20" baseType="lpstr">
      <vt:lpstr>ＭＳ Ｐゴシック</vt:lpstr>
      <vt:lpstr>Arial</vt:lpstr>
      <vt:lpstr>Trebuchet MS</vt:lpstr>
      <vt:lpstr>Wingdings</vt:lpstr>
      <vt:lpstr>ベルリン</vt:lpstr>
      <vt:lpstr>施設のご案内</vt:lpstr>
      <vt:lpstr>宿泊施設</vt:lpstr>
      <vt:lpstr>部屋数と定員（補足資料）</vt:lpstr>
      <vt:lpstr>スポーツ施設の紹介</vt:lpstr>
      <vt:lpstr>総合体育館</vt:lpstr>
      <vt:lpstr>グラウンド</vt:lpstr>
      <vt:lpstr>テニスコート</vt:lpstr>
      <vt:lpstr>研修施設の紹介</vt:lpstr>
      <vt:lpstr>多目的スペース（会議室）</vt:lpstr>
      <vt:lpstr>視聴覚室</vt:lpstr>
      <vt:lpstr>食堂</vt:lpstr>
      <vt:lpstr>予約方法</vt:lpstr>
      <vt:lpstr>料金一覧（学生用）</vt:lpstr>
      <vt:lpstr>料金一覧（法人用）</vt:lpstr>
      <vt:lpstr>リンク移動用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相澤裕介</dc:creator>
  <cp:lastModifiedBy>相澤裕介</cp:lastModifiedBy>
  <cp:revision>41</cp:revision>
  <dcterms:created xsi:type="dcterms:W3CDTF">2013-05-29T13:54:57Z</dcterms:created>
  <dcterms:modified xsi:type="dcterms:W3CDTF">2013-06-30T06:47:49Z</dcterms:modified>
</cp:coreProperties>
</file>